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80" r:id="rId3"/>
    <p:sldId id="265" r:id="rId4"/>
    <p:sldId id="271" r:id="rId5"/>
    <p:sldId id="268" r:id="rId6"/>
    <p:sldId id="256" r:id="rId7"/>
    <p:sldId id="257" r:id="rId8"/>
    <p:sldId id="258" r:id="rId9"/>
    <p:sldId id="266" r:id="rId10"/>
    <p:sldId id="267" r:id="rId11"/>
    <p:sldId id="273" r:id="rId12"/>
    <p:sldId id="274" r:id="rId13"/>
    <p:sldId id="275" r:id="rId14"/>
    <p:sldId id="276" r:id="rId15"/>
    <p:sldId id="278" r:id="rId16"/>
    <p:sldId id="260" r:id="rId17"/>
    <p:sldId id="277" r:id="rId18"/>
    <p:sldId id="261" r:id="rId19"/>
    <p:sldId id="262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6"/>
    <p:restoredTop sz="94628"/>
  </p:normalViewPr>
  <p:slideViewPr>
    <p:cSldViewPr snapToGrid="0" snapToObjects="1">
      <p:cViewPr varScale="1">
        <p:scale>
          <a:sx n="89" d="100"/>
          <a:sy n="89" d="100"/>
        </p:scale>
        <p:origin x="55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4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3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1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6DF92-122A-6547-B06A-8917335F5119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9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17.avi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video" Target="../media/media16.avi"/><Relationship Id="rId1" Type="http://schemas.microsoft.com/office/2007/relationships/media" Target="../media/media16.avi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video" Target="../media/media17.avi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21.mp4"/><Relationship Id="rId13" Type="http://schemas.openxmlformats.org/officeDocument/2006/relationships/image" Target="../media/image34.png"/><Relationship Id="rId3" Type="http://schemas.microsoft.com/office/2007/relationships/media" Target="../media/media19.mp4"/><Relationship Id="rId7" Type="http://schemas.microsoft.com/office/2007/relationships/media" Target="../media/media21.mp4"/><Relationship Id="rId12" Type="http://schemas.openxmlformats.org/officeDocument/2006/relationships/image" Target="../media/image33.png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video" Target="../media/media20.mp4"/><Relationship Id="rId11" Type="http://schemas.openxmlformats.org/officeDocument/2006/relationships/image" Target="../media/image32.png"/><Relationship Id="rId5" Type="http://schemas.microsoft.com/office/2007/relationships/media" Target="../media/media20.mp4"/><Relationship Id="rId10" Type="http://schemas.openxmlformats.org/officeDocument/2006/relationships/image" Target="../media/image31.png"/><Relationship Id="rId4" Type="http://schemas.openxmlformats.org/officeDocument/2006/relationships/video" Target="../media/media19.mp4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23.mp4"/><Relationship Id="rId7" Type="http://schemas.openxmlformats.org/officeDocument/2006/relationships/image" Target="../media/image37.jpg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3.mp4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25.mp4"/><Relationship Id="rId7" Type="http://schemas.openxmlformats.org/officeDocument/2006/relationships/image" Target="../media/image40.jpg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5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3.png"/><Relationship Id="rId18" Type="http://schemas.openxmlformats.org/officeDocument/2006/relationships/image" Target="../media/image8.gif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.png"/><Relationship Id="rId17" Type="http://schemas.openxmlformats.org/officeDocument/2006/relationships/image" Target="../media/image7.jpg"/><Relationship Id="rId2" Type="http://schemas.openxmlformats.org/officeDocument/2006/relationships/video" Target="../media/media1.mp4"/><Relationship Id="rId16" Type="http://schemas.openxmlformats.org/officeDocument/2006/relationships/image" Target="../media/image6.png"/><Relationship Id="rId20" Type="http://schemas.openxmlformats.org/officeDocument/2006/relationships/image" Target="../media/image10.gif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5.png"/><Relationship Id="rId10" Type="http://schemas.openxmlformats.org/officeDocument/2006/relationships/video" Target="../media/media5.mp4"/><Relationship Id="rId19" Type="http://schemas.openxmlformats.org/officeDocument/2006/relationships/image" Target="../media/image9.gif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p4"/><Relationship Id="rId13" Type="http://schemas.openxmlformats.org/officeDocument/2006/relationships/image" Target="../media/image14.png"/><Relationship Id="rId3" Type="http://schemas.microsoft.com/office/2007/relationships/media" Target="../media/media7.mp4"/><Relationship Id="rId7" Type="http://schemas.microsoft.com/office/2007/relationships/media" Target="../media/media9.mp4"/><Relationship Id="rId12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12.png"/><Relationship Id="rId5" Type="http://schemas.microsoft.com/office/2007/relationships/media" Target="../media/media8.mp4"/><Relationship Id="rId10" Type="http://schemas.openxmlformats.org/officeDocument/2006/relationships/image" Target="../media/image11.png"/><Relationship Id="rId4" Type="http://schemas.openxmlformats.org/officeDocument/2006/relationships/video" Target="../media/media7.mp4"/><Relationship Id="rId9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18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1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15.mp4"/><Relationship Id="rId5" Type="http://schemas.microsoft.com/office/2007/relationships/media" Target="../media/media15.mp4"/><Relationship Id="rId10" Type="http://schemas.openxmlformats.org/officeDocument/2006/relationships/image" Target="../media/image5.png"/><Relationship Id="rId4" Type="http://schemas.openxmlformats.org/officeDocument/2006/relationships/video" Target="../media/media14.mp4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86597"/>
            <a:ext cx="10515600" cy="139724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Cross-modality Training to Learn Cardiac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Motion Flow in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Steady-state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Free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Precession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 MRI 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D2E0FB2-07F3-4614-91A7-BA8795A0B60D}"/>
              </a:ext>
            </a:extLst>
          </p:cNvPr>
          <p:cNvSpPr txBox="1"/>
          <p:nvPr/>
        </p:nvSpPr>
        <p:spPr>
          <a:xfrm>
            <a:off x="2232212" y="3285543"/>
            <a:ext cx="743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(Important Note: This video is just for demo purpose. PLEASE DO NOT SHARE.)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6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995" y="2484783"/>
            <a:ext cx="10515600" cy="1907109"/>
          </a:xfrm>
        </p:spPr>
        <p:txBody>
          <a:bodyPr>
            <a:normAutofit/>
          </a:bodyPr>
          <a:lstStyle/>
          <a:p>
            <a:r>
              <a:rPr lang="en-US" dirty="0"/>
              <a:t>Learn feature embedding in SSFP with DENSE correspondence </a:t>
            </a:r>
          </a:p>
        </p:txBody>
      </p:sp>
    </p:spTree>
    <p:extLst>
      <p:ext uri="{BB962C8B-B14F-4D97-AF65-F5344CB8AC3E}">
        <p14:creationId xmlns:p14="http://schemas.microsoft.com/office/powerpoint/2010/main" val="1271288488"/>
      </p:ext>
    </p:extLst>
  </p:cSld>
  <p:clrMapOvr>
    <a:masterClrMapping/>
  </p:clrMapOvr>
  <p:transition spd="slow" advTm="3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31765" cy="4351338"/>
          </a:xfrm>
        </p:spPr>
        <p:txBody>
          <a:bodyPr/>
          <a:lstStyle/>
          <a:p>
            <a:r>
              <a:rPr lang="en-US" altLang="zh-CN" b="1" dirty="0">
                <a:latin typeface="+mj-lt"/>
              </a:rPr>
              <a:t>Supervised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signal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is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too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sparse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in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each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sample</a:t>
            </a:r>
            <a:r>
              <a:rPr lang="en-US" altLang="zh-CN" dirty="0">
                <a:latin typeface="+mj-lt"/>
              </a:rPr>
              <a:t>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have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very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limited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amount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of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motion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(only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along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contours)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from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two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registered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surfaces.</a:t>
            </a:r>
          </a:p>
          <a:p>
            <a:r>
              <a:rPr lang="en-US" altLang="zh-CN" b="1" dirty="0">
                <a:latin typeface="+mj-lt"/>
              </a:rPr>
              <a:t>Number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of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total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samples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is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limited</a:t>
            </a:r>
            <a:r>
              <a:rPr lang="en-US" altLang="zh-CN" dirty="0">
                <a:latin typeface="+mj-lt"/>
              </a:rPr>
              <a:t>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have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DENSE data for only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50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subjects.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Such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limitation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significant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constraint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cardiac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applications.</a:t>
            </a:r>
            <a:endParaRPr lang="en-US" dirty="0">
              <a:latin typeface="+mj-lt"/>
            </a:endParaRPr>
          </a:p>
        </p:txBody>
      </p:sp>
      <p:pic>
        <p:nvPicPr>
          <p:cNvPr id="4" name="HT0007b-1-dense-c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2427" y="2269516"/>
            <a:ext cx="2771373" cy="22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816"/>
      </p:ext>
    </p:extLst>
  </p:cSld>
  <p:clrMapOvr>
    <a:masterClrMapping/>
  </p:clrMapOvr>
  <p:transition spd="slow" advTm="8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Two-stage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correspondence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6986" y="1587167"/>
                <a:ext cx="5830165" cy="25046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>
                    <a:latin typeface="+mj-lt"/>
                  </a:rPr>
                  <a:t>Training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stage:</a:t>
                </a:r>
                <a:r>
                  <a:rPr lang="zh-CN" altLang="en-US" dirty="0">
                    <a:latin typeface="+mj-lt"/>
                  </a:rPr>
                  <a:t> </a:t>
                </a:r>
                <a:endParaRPr lang="en-US" altLang="zh-CN" dirty="0">
                  <a:latin typeface="+mj-lt"/>
                </a:endParaRPr>
              </a:p>
              <a:p>
                <a:pPr lvl="1"/>
                <a:r>
                  <a:rPr lang="en-US" altLang="zh-CN" dirty="0">
                    <a:latin typeface="+mj-lt"/>
                  </a:rPr>
                  <a:t>Learn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a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feature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embedding</a:t>
                </a:r>
                <a:r>
                  <a:rPr lang="zh-CN" alt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in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SSFP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image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domain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from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the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sparse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3D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registered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correspondences,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which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will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be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a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better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representation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for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image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matching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than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raw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pixels.</a:t>
                </a:r>
                <a:r>
                  <a:rPr lang="zh-CN" altLang="en-US" dirty="0">
                    <a:latin typeface="+mj-lt"/>
                  </a:rPr>
                  <a:t> </a:t>
                </a:r>
                <a:endParaRPr lang="en-US" altLang="zh-CN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is</m:t>
                    </m:r>
                  </m:oMath>
                </a14:m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the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a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neural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network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with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weights</a:t>
                </a:r>
                <a:r>
                  <a:rPr lang="zh-CN" alt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986" y="1587167"/>
                <a:ext cx="5830165" cy="2504639"/>
              </a:xfrm>
              <a:blipFill rotWithShape="0">
                <a:blip r:embed="rId6"/>
                <a:stretch>
                  <a:fillRect l="-1674" t="-4866" r="-523" b="-8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992000"/>
            <a:ext cx="5184913" cy="51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Inference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stage: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466829" y="1734546"/>
            <a:ext cx="5160303" cy="2314432"/>
            <a:chOff x="6465752" y="1893938"/>
            <a:chExt cx="5160303" cy="2314432"/>
          </a:xfrm>
        </p:grpSpPr>
        <p:grpSp>
          <p:nvGrpSpPr>
            <p:cNvPr id="5" name="Group 4"/>
            <p:cNvGrpSpPr/>
            <p:nvPr/>
          </p:nvGrpSpPr>
          <p:grpSpPr>
            <a:xfrm>
              <a:off x="6465752" y="2190008"/>
              <a:ext cx="5160303" cy="2018362"/>
              <a:chOff x="7039937" y="3075615"/>
              <a:chExt cx="4307439" cy="2593922"/>
            </a:xfrm>
          </p:grpSpPr>
          <p:sp>
            <p:nvSpPr>
              <p:cNvPr id="6" name="Cube 5"/>
              <p:cNvSpPr/>
              <p:nvPr/>
            </p:nvSpPr>
            <p:spPr>
              <a:xfrm>
                <a:off x="7375862" y="3075615"/>
                <a:ext cx="444483" cy="847516"/>
              </a:xfrm>
              <a:prstGeom prst="cube">
                <a:avLst>
                  <a:gd name="adj" fmla="val 54509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Cube 6"/>
              <p:cNvSpPr/>
              <p:nvPr/>
            </p:nvSpPr>
            <p:spPr>
              <a:xfrm>
                <a:off x="7375862" y="4287020"/>
                <a:ext cx="444483" cy="847516"/>
              </a:xfrm>
              <a:prstGeom prst="cube">
                <a:avLst>
                  <a:gd name="adj" fmla="val 54509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apezoid 7"/>
              <p:cNvSpPr/>
              <p:nvPr/>
            </p:nvSpPr>
            <p:spPr>
              <a:xfrm rot="5400000">
                <a:off x="8395948" y="2967253"/>
                <a:ext cx="546273" cy="106160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apezoid 8"/>
              <p:cNvSpPr/>
              <p:nvPr/>
            </p:nvSpPr>
            <p:spPr>
              <a:xfrm rot="5400000">
                <a:off x="8407214" y="4029356"/>
                <a:ext cx="546273" cy="106160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Up-Down Arrow 9"/>
              <p:cNvSpPr/>
              <p:nvPr/>
            </p:nvSpPr>
            <p:spPr>
              <a:xfrm>
                <a:off x="8588986" y="3825079"/>
                <a:ext cx="206808" cy="408053"/>
              </a:xfrm>
              <a:prstGeom prst="upDown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788713" y="3910213"/>
                    <a:ext cx="1168481" cy="3559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atin typeface="+mj-lt"/>
                      </a:rPr>
                      <a:t>Shared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:r>
                      <a:rPr lang="en-US" altLang="zh-CN" sz="1200" dirty="0">
                        <a:latin typeface="+mj-lt"/>
                      </a:rPr>
                      <a:t>Weights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charset="0"/>
                          </a:rPr>
                          <m:t>𝜃</m:t>
                        </m:r>
                      </m:oMath>
                    </a14:m>
                    <a:endParaRPr lang="en-US" sz="12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8713" y="3910213"/>
                    <a:ext cx="1168481" cy="35598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37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Cube 11"/>
              <p:cNvSpPr/>
              <p:nvPr/>
            </p:nvSpPr>
            <p:spPr>
              <a:xfrm>
                <a:off x="9517824" y="3443319"/>
                <a:ext cx="600917" cy="207449"/>
              </a:xfrm>
              <a:prstGeom prst="cube">
                <a:avLst>
                  <a:gd name="adj" fmla="val 3392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9517823" y="4498464"/>
                <a:ext cx="600917" cy="207449"/>
              </a:xfrm>
              <a:prstGeom prst="cube">
                <a:avLst>
                  <a:gd name="adj" fmla="val 3392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Brace 13"/>
              <p:cNvSpPr/>
              <p:nvPr/>
            </p:nvSpPr>
            <p:spPr>
              <a:xfrm>
                <a:off x="10185975" y="3553395"/>
                <a:ext cx="147917" cy="951420"/>
              </a:xfrm>
              <a:prstGeom prst="righ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333892" y="3799421"/>
                <a:ext cx="1013484" cy="35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+mj-lt"/>
                  </a:rPr>
                  <a:t>Contrastive</a:t>
                </a:r>
                <a:r>
                  <a:rPr lang="zh-CN" altLang="en-US" sz="1200" dirty="0">
                    <a:latin typeface="+mj-lt"/>
                  </a:rPr>
                  <a:t>  </a:t>
                </a:r>
                <a:r>
                  <a:rPr lang="en-US" altLang="zh-CN" sz="1200" dirty="0">
                    <a:latin typeface="+mj-lt"/>
                  </a:rPr>
                  <a:t>Loss</a:t>
                </a:r>
                <a:endParaRPr lang="en-US" sz="1200" dirty="0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7039937" y="5313548"/>
                    <a:ext cx="1326914" cy="3559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atin typeface="+mj-lt"/>
                      </a:rPr>
                      <a:t>Extracted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:r>
                      <a:rPr lang="en-US" altLang="zh-CN" sz="1200" dirty="0">
                        <a:latin typeface="+mj-lt"/>
                      </a:rPr>
                      <a:t>local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:r>
                      <a:rPr lang="en-US" altLang="zh-CN" sz="1200" dirty="0">
                        <a:latin typeface="+mj-lt"/>
                      </a:rPr>
                      <a:t>patch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charset="0"/>
                          </a:rPr>
                          <m:t>𝑥</m:t>
                        </m:r>
                      </m:oMath>
                    </a14:m>
                    <a:endParaRPr lang="en-US" sz="12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9937" y="5313548"/>
                    <a:ext cx="1326914" cy="35598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83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/>
              <p:cNvSpPr txBox="1"/>
              <p:nvPr/>
            </p:nvSpPr>
            <p:spPr>
              <a:xfrm>
                <a:off x="9341163" y="4852433"/>
                <a:ext cx="1679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+mj-lt"/>
                  </a:rPr>
                  <a:t>Feature</a:t>
                </a:r>
                <a:r>
                  <a:rPr lang="zh-CN" altLang="en-US" sz="1200" dirty="0">
                    <a:latin typeface="+mj-lt"/>
                  </a:rPr>
                  <a:t> </a:t>
                </a:r>
                <a:r>
                  <a:rPr lang="en-US" altLang="zh-CN" sz="1200" dirty="0">
                    <a:latin typeface="+mj-lt"/>
                  </a:rPr>
                  <a:t>Vectors</a:t>
                </a:r>
                <a:endParaRPr lang="en-US" sz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714789" y="1893938"/>
                  <a:ext cx="16919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+mj-lt"/>
                    </a:rPr>
                    <a:t>Neural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:r>
                    <a:rPr lang="en-US" altLang="zh-CN" sz="1200" dirty="0">
                      <a:latin typeface="+mj-lt"/>
                    </a:rPr>
                    <a:t>network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(⋅;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𝜃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endParaRPr 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4789" y="1893938"/>
                  <a:ext cx="1691986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61"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/>
          <p:cNvGrpSpPr/>
          <p:nvPr/>
        </p:nvGrpSpPr>
        <p:grpSpPr>
          <a:xfrm>
            <a:off x="1524864" y="4547892"/>
            <a:ext cx="9915437" cy="1936244"/>
            <a:chOff x="1989944" y="4470322"/>
            <a:chExt cx="9915437" cy="1936244"/>
          </a:xfrm>
        </p:grpSpPr>
        <p:sp>
          <p:nvSpPr>
            <p:cNvPr id="20" name="Title 1"/>
            <p:cNvSpPr txBox="1">
              <a:spLocks/>
            </p:cNvSpPr>
            <p:nvPr/>
          </p:nvSpPr>
          <p:spPr>
            <a:xfrm>
              <a:off x="1989944" y="4524136"/>
              <a:ext cx="1502938" cy="4978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200" dirty="0"/>
                <a:t>SSFP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raw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input</a:t>
              </a:r>
              <a:r>
                <a:rPr lang="zh-CN" altLang="en-US" sz="1200" dirty="0"/>
                <a:t>  </a:t>
              </a:r>
              <a:r>
                <a:rPr lang="en-US" altLang="zh-CN" sz="1200" dirty="0"/>
                <a:t>(</a:t>
              </a:r>
              <a:r>
                <a:rPr lang="en-US" altLang="zh-CN" sz="1200" dirty="0" err="1"/>
                <a:t>HxW</a:t>
              </a:r>
              <a:r>
                <a:rPr lang="en-US" altLang="zh-CN" sz="1200" dirty="0"/>
                <a:t>)</a:t>
              </a:r>
              <a:endParaRPr lang="en-US" sz="1200" dirty="0"/>
            </a:p>
          </p:txBody>
        </p: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10228866" y="4470322"/>
              <a:ext cx="1676515" cy="4675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200" dirty="0"/>
                <a:t>Dense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flow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correspondence</a:t>
              </a: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712537" y="5551866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oid 22"/>
            <p:cNvSpPr/>
            <p:nvPr/>
          </p:nvSpPr>
          <p:spPr>
            <a:xfrm rot="5400000">
              <a:off x="4074232" y="5440690"/>
              <a:ext cx="1184706" cy="735699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171168" y="5551866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/>
            <p:cNvSpPr/>
            <p:nvPr/>
          </p:nvSpPr>
          <p:spPr>
            <a:xfrm>
              <a:off x="5833117" y="5335273"/>
              <a:ext cx="923086" cy="946529"/>
            </a:xfrm>
            <a:prstGeom prst="cub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6919619" y="5519417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873719" y="4694044"/>
                  <a:ext cx="16919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+mj-lt"/>
                    </a:rPr>
                    <a:t>Neural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:r>
                    <a:rPr lang="en-US" altLang="zh-CN" sz="1200" dirty="0">
                      <a:latin typeface="+mj-lt"/>
                    </a:rPr>
                    <a:t>network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(⋅;</m:t>
                      </m:r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endParaRPr 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719" y="4694044"/>
                  <a:ext cx="1691986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5596329" y="4701691"/>
              <a:ext cx="1568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Feature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volume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for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each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pixel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(</a:t>
              </a:r>
              <a:r>
                <a:rPr lang="en-US" altLang="zh-CN" sz="1200" dirty="0" err="1">
                  <a:latin typeface="+mj-lt"/>
                </a:rPr>
                <a:t>CxHxW</a:t>
              </a:r>
              <a:r>
                <a:rPr lang="en-US" altLang="zh-CN" sz="1200" dirty="0">
                  <a:latin typeface="+mj-lt"/>
                </a:rPr>
                <a:t>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9" name="Title 1"/>
            <p:cNvSpPr txBox="1">
              <a:spLocks/>
            </p:cNvSpPr>
            <p:nvPr/>
          </p:nvSpPr>
          <p:spPr>
            <a:xfrm>
              <a:off x="7351969" y="5097595"/>
              <a:ext cx="1676515" cy="4675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zh-CN" sz="16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483946" y="5330599"/>
              <a:ext cx="2083368" cy="9858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34104" y="5483236"/>
              <a:ext cx="1783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Correspondence</a:t>
              </a:r>
              <a:r>
                <a:rPr lang="zh-CN" altLang="en-US" dirty="0"/>
                <a:t> </a:t>
              </a:r>
              <a:endParaRPr lang="en-US" altLang="zh-CN" dirty="0"/>
            </a:p>
            <a:p>
              <a:pPr algn="ctr"/>
              <a:r>
                <a:rPr lang="en-US" altLang="zh-CN" dirty="0"/>
                <a:t>matching</a:t>
              </a:r>
            </a:p>
            <a:p>
              <a:pPr algn="ctr"/>
              <a:endParaRPr lang="en-US" dirty="0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9714823" y="5551864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ours_flow">
            <a:hlinkClick r:id="" action="ppaction://media"/>
            <a:extLst>
              <a:ext uri="{FF2B5EF4-FFF2-40B4-BE49-F238E27FC236}">
                <a16:creationId xmlns:a16="http://schemas.microsoft.com/office/drawing/2014/main" id="{4C12992E-F243-49D8-BA7A-B5A956C8A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806842" y="5199465"/>
            <a:ext cx="1610324" cy="1308388"/>
          </a:xfrm>
          <a:prstGeom prst="rect">
            <a:avLst/>
          </a:prstGeom>
        </p:spPr>
      </p:pic>
      <p:pic>
        <p:nvPicPr>
          <p:cNvPr id="26" name="original">
            <a:hlinkClick r:id="" action="ppaction://media"/>
            <a:extLst>
              <a:ext uri="{FF2B5EF4-FFF2-40B4-BE49-F238E27FC236}">
                <a16:creationId xmlns:a16="http://schemas.microsoft.com/office/drawing/2014/main" id="{234D0587-35FF-4676-93F1-8F1CCC103B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76169" y="5198700"/>
            <a:ext cx="1607872" cy="13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61"/>
      </p:ext>
    </p:extLst>
  </p:cSld>
  <p:clrMapOvr>
    <a:masterClrMapping/>
  </p:clrMapOvr>
  <p:transition spd="slow" advTm="10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779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Randomly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sample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positive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and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negative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local patch pairs with size 33x33 for pixel pairs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from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correspondence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have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extracted.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goal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to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learn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dimension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(=256)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which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can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represent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identity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patch.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construct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a Siamese network purely composed of stride 1 convolution layers without pooling or fully connected layers. </a:t>
                </a:r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preserves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spatial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distributions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output.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loss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function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hinge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embedding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loss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that: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77940" cy="4351338"/>
              </a:xfrm>
              <a:blipFill>
                <a:blip r:embed="rId2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87919"/>
            <a:ext cx="5334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7372"/>
      </p:ext>
    </p:extLst>
  </p:cSld>
  <p:clrMapOvr>
    <a:masterClrMapping/>
  </p:clrMapOvr>
  <p:transition spd="med" advTm="12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90584" cy="45950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sz="2400" dirty="0">
                    <a:latin typeface="+mj-lt"/>
                  </a:rPr>
                  <a:t>Suppose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pixel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input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image,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and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correspondence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vector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for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b="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With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learned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network,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for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each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point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can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extract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for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it.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use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=256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400" b="0" dirty="0">
                    <a:latin typeface="+mj-lt"/>
                  </a:rPr>
                  <a:t>For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an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input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image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of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size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 err="1">
                    <a:latin typeface="+mj-lt"/>
                  </a:rPr>
                  <a:t>HxW</a:t>
                </a:r>
                <a:r>
                  <a:rPr lang="en-US" altLang="zh-CN" sz="2400" dirty="0">
                    <a:latin typeface="+mj-lt"/>
                  </a:rPr>
                  <a:t>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will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thus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have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output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volume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size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256xHxW.</a:t>
                </a:r>
                <a:endParaRPr lang="en-US" altLang="zh-CN" sz="2400" b="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The descriptor matching can thus be described as an energy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optimization problem as: </a:t>
                </a:r>
              </a:p>
              <a:p>
                <a:endParaRPr lang="en-US" sz="2400" dirty="0">
                  <a:latin typeface="+mj-lt"/>
                </a:endParaRPr>
              </a:p>
              <a:p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discrete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optimization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problem.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solved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with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approximate nearest neighbor field (ANNF) algorithm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[1]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and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refined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with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edge-preserving interpolation </a:t>
                </a:r>
                <a:r>
                  <a:rPr lang="en-US" altLang="zh-CN" sz="2400" dirty="0">
                    <a:latin typeface="+mj-lt"/>
                  </a:rPr>
                  <a:t>[2]</a:t>
                </a:r>
              </a:p>
              <a:p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altLang="zh-CN" sz="1200" dirty="0">
                    <a:latin typeface="+mj-lt"/>
                  </a:rPr>
                  <a:t>[1]</a:t>
                </a:r>
                <a:r>
                  <a:rPr lang="en-US" sz="1200" dirty="0">
                    <a:latin typeface="+mj-lt"/>
                  </a:rPr>
                  <a:t> Thomas </a:t>
                </a:r>
                <a:r>
                  <a:rPr lang="en-US" sz="1200" dirty="0" err="1">
                    <a:latin typeface="+mj-lt"/>
                  </a:rPr>
                  <a:t>Brox</a:t>
                </a:r>
                <a:r>
                  <a:rPr lang="en-US" sz="1200" dirty="0">
                    <a:latin typeface="+mj-lt"/>
                  </a:rPr>
                  <a:t> and </a:t>
                </a:r>
                <a:r>
                  <a:rPr lang="en-US" sz="1200" dirty="0" err="1">
                    <a:latin typeface="+mj-lt"/>
                  </a:rPr>
                  <a:t>Jitendra</a:t>
                </a:r>
                <a:r>
                  <a:rPr lang="en-US" sz="1200" dirty="0">
                    <a:latin typeface="+mj-lt"/>
                  </a:rPr>
                  <a:t> Malik. Large displacement optical flow: Descriptor match- </a:t>
                </a:r>
                <a:r>
                  <a:rPr lang="en-US" sz="1200" dirty="0" err="1">
                    <a:latin typeface="+mj-lt"/>
                  </a:rPr>
                  <a:t>ing</a:t>
                </a:r>
                <a:r>
                  <a:rPr lang="en-US" sz="1200" dirty="0">
                    <a:latin typeface="+mj-lt"/>
                  </a:rPr>
                  <a:t> in </a:t>
                </a:r>
                <a:r>
                  <a:rPr lang="en-US" sz="1200" dirty="0" err="1">
                    <a:latin typeface="+mj-lt"/>
                  </a:rPr>
                  <a:t>variational</a:t>
                </a:r>
                <a:r>
                  <a:rPr lang="en-US" sz="1200" dirty="0">
                    <a:latin typeface="+mj-lt"/>
                  </a:rPr>
                  <a:t> motion estimation. </a:t>
                </a:r>
                <a:r>
                  <a:rPr lang="en-US" sz="1200" i="1" dirty="0">
                    <a:latin typeface="+mj-lt"/>
                  </a:rPr>
                  <a:t>IEEE Trans. Pattern Anal. Mach. </a:t>
                </a:r>
                <a:r>
                  <a:rPr lang="en-US" sz="1200" i="1" dirty="0" err="1">
                    <a:latin typeface="+mj-lt"/>
                  </a:rPr>
                  <a:t>Intell</a:t>
                </a:r>
                <a:r>
                  <a:rPr lang="en-US" sz="1200" i="1" dirty="0">
                    <a:latin typeface="+mj-lt"/>
                  </a:rPr>
                  <a:t>.</a:t>
                </a:r>
                <a:r>
                  <a:rPr lang="en-US" sz="1200" dirty="0">
                    <a:latin typeface="+mj-lt"/>
                  </a:rPr>
                  <a:t>, </a:t>
                </a:r>
                <a:r>
                  <a:rPr lang="en-US" altLang="zh-CN" sz="1200" dirty="0">
                    <a:latin typeface="+mj-lt"/>
                  </a:rPr>
                  <a:t>March</a:t>
                </a:r>
                <a:r>
                  <a:rPr lang="zh-CN" altLang="en-US" sz="1200" dirty="0">
                    <a:latin typeface="+mj-lt"/>
                  </a:rPr>
                  <a:t> </a:t>
                </a:r>
                <a:r>
                  <a:rPr lang="en-US" altLang="zh-CN" sz="1200" dirty="0">
                    <a:latin typeface="+mj-lt"/>
                  </a:rPr>
                  <a:t>2011.</a:t>
                </a:r>
              </a:p>
              <a:p>
                <a:pPr marL="0" indent="0">
                  <a:buNone/>
                </a:pPr>
                <a:r>
                  <a:rPr lang="en-US" altLang="zh-CN" sz="1300" dirty="0">
                    <a:latin typeface="+mj-lt"/>
                  </a:rPr>
                  <a:t>[2]</a:t>
                </a:r>
                <a:r>
                  <a:rPr lang="zh-CN" altLang="en-US" sz="1300" dirty="0">
                    <a:latin typeface="+mj-lt"/>
                  </a:rPr>
                  <a:t> </a:t>
                </a:r>
                <a:r>
                  <a:rPr lang="en-US" sz="1300" dirty="0">
                    <a:latin typeface="+mj-lt"/>
                  </a:rPr>
                  <a:t>Jerome </a:t>
                </a:r>
                <a:r>
                  <a:rPr lang="en-US" sz="1300" dirty="0" err="1">
                    <a:latin typeface="+mj-lt"/>
                  </a:rPr>
                  <a:t>Revaud</a:t>
                </a:r>
                <a:r>
                  <a:rPr lang="en-US" sz="1300" dirty="0">
                    <a:latin typeface="+mj-lt"/>
                  </a:rPr>
                  <a:t>, Philippe </a:t>
                </a:r>
                <a:r>
                  <a:rPr lang="en-US" sz="1300" dirty="0" err="1">
                    <a:latin typeface="+mj-lt"/>
                  </a:rPr>
                  <a:t>Weinzaepfel</a:t>
                </a:r>
                <a:r>
                  <a:rPr lang="en-US" sz="1300" dirty="0">
                    <a:latin typeface="+mj-lt"/>
                  </a:rPr>
                  <a:t>, Zaid </a:t>
                </a:r>
                <a:r>
                  <a:rPr lang="en-US" sz="1300" dirty="0" err="1">
                    <a:latin typeface="+mj-lt"/>
                  </a:rPr>
                  <a:t>Harchaoui</a:t>
                </a:r>
                <a:r>
                  <a:rPr lang="en-US" sz="1300" dirty="0">
                    <a:latin typeface="+mj-lt"/>
                  </a:rPr>
                  <a:t>, and Cordelia </a:t>
                </a:r>
                <a:r>
                  <a:rPr lang="en-US" sz="1300" dirty="0" err="1">
                    <a:latin typeface="+mj-lt"/>
                  </a:rPr>
                  <a:t>Schmid</a:t>
                </a:r>
                <a:r>
                  <a:rPr lang="en-US" sz="1300" dirty="0">
                    <a:latin typeface="+mj-lt"/>
                  </a:rPr>
                  <a:t>. </a:t>
                </a:r>
                <a:r>
                  <a:rPr lang="en-US" sz="1300" dirty="0" err="1">
                    <a:latin typeface="+mj-lt"/>
                  </a:rPr>
                  <a:t>EpicFlow</a:t>
                </a:r>
                <a:r>
                  <a:rPr lang="en-US" sz="1300" dirty="0">
                    <a:latin typeface="+mj-lt"/>
                  </a:rPr>
                  <a:t>: Edge-Preserving Interpolation of Correspondences for Optical Flow. In </a:t>
                </a:r>
                <a:r>
                  <a:rPr lang="en-US" sz="1300" i="1" dirty="0">
                    <a:latin typeface="+mj-lt"/>
                  </a:rPr>
                  <a:t>Computer Vision and Pattern Recognition</a:t>
                </a:r>
                <a:r>
                  <a:rPr lang="en-US" sz="1300" dirty="0">
                    <a:latin typeface="+mj-lt"/>
                  </a:rPr>
                  <a:t>, 2015. 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90584" cy="4595053"/>
              </a:xfrm>
              <a:blipFill>
                <a:blip r:embed="rId2"/>
                <a:stretch>
                  <a:fillRect l="-678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740944"/>
            <a:ext cx="3429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57304"/>
      </p:ext>
    </p:extLst>
  </p:cSld>
  <p:clrMapOvr>
    <a:masterClrMapping/>
  </p:clrMapOvr>
  <p:transition spd="slow" advTm="12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155335"/>
              </p:ext>
            </p:extLst>
          </p:nvPr>
        </p:nvGraphicFramePr>
        <p:xfrm>
          <a:off x="2029239" y="4136460"/>
          <a:ext cx="8133522" cy="1341120"/>
        </p:xfrm>
        <a:graphic>
          <a:graphicData uri="http://schemas.openxmlformats.org/drawingml/2006/table">
            <a:tbl>
              <a:tblPr/>
              <a:tblGrid>
                <a:gridCol w="387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Endpoint-error (EPE)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NimbusRomNo9L" charset="0"/>
                        </a:rPr>
                        <a:t>Angular Error (AE) 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NimbusRomNo9L" charset="0"/>
                        </a:rPr>
                        <a:t>EpicFlow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 [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effectLst/>
                          <a:latin typeface="NimbusRomNo9L" charset="0"/>
                        </a:rPr>
                        <a:t>2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]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0.6719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0.4635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  <a:latin typeface="NimbusRomNo9L" charset="0"/>
                        </a:rPr>
                        <a:t>Our feature matching + interpolation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effectLst/>
                          <a:latin typeface="NimbusRomNo9L" charset="0"/>
                        </a:rPr>
                        <a:t>0.6180 </a:t>
                      </a:r>
                      <a:endParaRPr lang="nb-NO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effectLst/>
                          <a:latin typeface="NimbusRomNo9L" charset="0"/>
                        </a:rPr>
                        <a:t>0.4333 </a:t>
                      </a:r>
                      <a:endParaRPr lang="nb-NO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Our feature matching (no optimization)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1.174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600" dirty="0">
                          <a:effectLst/>
                          <a:latin typeface="NimbusRomNo9L" charset="0"/>
                        </a:rPr>
                        <a:t>0.610 </a:t>
                      </a:r>
                      <a:endParaRPr lang="pl-PL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80052" y="5477580"/>
            <a:ext cx="971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Note: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>
                <a:latin typeface="+mj-lt"/>
              </a:rPr>
              <a:t>Variational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Inference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used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LDOF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[1]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solve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matching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problem.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>
                <a:latin typeface="+mj-lt"/>
              </a:rPr>
              <a:t>EpicFlow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[2]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uses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interpolation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algorithm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solve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dense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matching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problem.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458839"/>
              </p:ext>
            </p:extLst>
          </p:nvPr>
        </p:nvGraphicFramePr>
        <p:xfrm>
          <a:off x="2029239" y="2542570"/>
          <a:ext cx="8133522" cy="1341120"/>
        </p:xfrm>
        <a:graphic>
          <a:graphicData uri="http://schemas.openxmlformats.org/drawingml/2006/table">
            <a:tbl>
              <a:tblPr/>
              <a:tblGrid>
                <a:gridCol w="387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Endpoint-error (EPE)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NimbusRomNo9L" charset="0"/>
                        </a:rPr>
                        <a:t>Angular Error (AE) 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LDOF [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effectLst/>
                          <a:latin typeface="NimbusRomNo9L" charset="0"/>
                        </a:rPr>
                        <a:t>1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]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0.7812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0.5753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Our feature matching + </a:t>
                      </a:r>
                      <a:r>
                        <a:rPr lang="en-US" sz="1600" dirty="0" err="1">
                          <a:effectLst/>
                          <a:latin typeface="NimbusRomNo9L" charset="0"/>
                        </a:rPr>
                        <a:t>variational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 </a:t>
                      </a:r>
                      <a:r>
                        <a:rPr lang="en-US" altLang="zh-CN" sz="1600" dirty="0">
                          <a:effectLst/>
                          <a:latin typeface="NimbusRomNo9L" charset="0"/>
                        </a:rPr>
                        <a:t>inference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effectLst/>
                          <a:latin typeface="NimbusRomNo9L" charset="0"/>
                        </a:rPr>
                        <a:t>0.7434 </a:t>
                      </a:r>
                      <a:endParaRPr lang="ru-RU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effectLst/>
                          <a:latin typeface="NimbusRomNo9L" charset="0"/>
                        </a:rPr>
                        <a:t>0.5471 </a:t>
                      </a:r>
                      <a:endParaRPr lang="nb-NO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Our feature matching (no optimization)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1.174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600" dirty="0">
                          <a:effectLst/>
                          <a:latin typeface="NimbusRomNo9L" charset="0"/>
                        </a:rPr>
                        <a:t>0.610 </a:t>
                      </a:r>
                      <a:endParaRPr lang="pl-PL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86069" y="1429476"/>
            <a:ext cx="10409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compare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two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state-of-art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non-learning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based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optical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flow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methods.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use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same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solver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their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algorithm,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replace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their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feature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embedding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with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our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learned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embedding.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And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evaluate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them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below: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754622"/>
      </p:ext>
    </p:extLst>
  </p:cSld>
  <p:clrMapOvr>
    <a:masterClrMapping/>
  </p:clrMapOvr>
  <p:transition spd="med" advTm="12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Flow</a:t>
            </a:r>
            <a:r>
              <a:rPr lang="zh-CN" altLang="en-US" sz="3200" dirty="0"/>
              <a:t> </a:t>
            </a:r>
            <a:r>
              <a:rPr lang="en-US" altLang="zh-CN" sz="3200" dirty="0"/>
              <a:t>Vector</a:t>
            </a:r>
            <a:r>
              <a:rPr lang="zh-CN" altLang="en-US" sz="3200" dirty="0"/>
              <a:t> </a:t>
            </a:r>
            <a:r>
              <a:rPr lang="en-US" altLang="zh-CN" sz="3200" dirty="0"/>
              <a:t>Visualization</a:t>
            </a:r>
            <a:r>
              <a:rPr lang="zh-CN" altLang="en-US" sz="3200" dirty="0"/>
              <a:t> </a:t>
            </a:r>
            <a:r>
              <a:rPr lang="en-US" altLang="zh-CN" sz="3200" dirty="0"/>
              <a:t>Comparison</a:t>
            </a:r>
            <a:r>
              <a:rPr lang="zh-CN" altLang="en-US" sz="3200" dirty="0"/>
              <a:t> </a:t>
            </a:r>
            <a:br>
              <a:rPr lang="en-US" altLang="zh-CN" sz="3200" dirty="0"/>
            </a:b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Ground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truth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extracted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projected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contour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correspondence</a:t>
            </a:r>
            <a:endParaRPr 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HT0008b-1-gt-f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7455" t="7810" r="17994" b="17333"/>
          <a:stretch/>
        </p:blipFill>
        <p:spPr>
          <a:xfrm>
            <a:off x="7516505" y="4254108"/>
            <a:ext cx="2572381" cy="2088731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5705167" y="2780414"/>
            <a:ext cx="184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 err="1"/>
              <a:t>EpicFlow</a:t>
            </a:r>
            <a:r>
              <a:rPr lang="en-US" altLang="zh-CN" dirty="0"/>
              <a:t>[2]</a:t>
            </a:r>
            <a:endParaRPr lang="en-US" dirty="0"/>
          </a:p>
        </p:txBody>
      </p:sp>
      <p:pic>
        <p:nvPicPr>
          <p:cNvPr id="6" name="HT0008b-1-LDOF-flow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7449" t="7660" r="17703" b="16721"/>
          <a:stretch/>
        </p:blipFill>
        <p:spPr>
          <a:xfrm>
            <a:off x="2468938" y="1914291"/>
            <a:ext cx="2605467" cy="2129258"/>
          </a:xfrm>
          <a:prstGeom prst="rect">
            <a:avLst/>
          </a:prstGeom>
        </p:spPr>
      </p:pic>
      <p:sp>
        <p:nvSpPr>
          <p:cNvPr id="8" name="文本框 5"/>
          <p:cNvSpPr txBox="1"/>
          <p:nvPr/>
        </p:nvSpPr>
        <p:spPr>
          <a:xfrm>
            <a:off x="581658" y="2772604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LDOF[1]</a:t>
            </a:r>
            <a:endParaRPr lang="en-US" dirty="0"/>
          </a:p>
        </p:txBody>
      </p:sp>
      <p:pic>
        <p:nvPicPr>
          <p:cNvPr id="9" name="HT0008b-1-epicflow-flow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17762" t="7500" r="17603" b="16396"/>
          <a:stretch/>
        </p:blipFill>
        <p:spPr>
          <a:xfrm>
            <a:off x="7516505" y="1920811"/>
            <a:ext cx="2572381" cy="2122738"/>
          </a:xfrm>
          <a:prstGeom prst="rect">
            <a:avLst/>
          </a:prstGeom>
        </p:spPr>
      </p:pic>
      <p:sp>
        <p:nvSpPr>
          <p:cNvPr id="10" name="文本框 5"/>
          <p:cNvSpPr txBox="1"/>
          <p:nvPr/>
        </p:nvSpPr>
        <p:spPr>
          <a:xfrm>
            <a:off x="622663" y="4836809"/>
            <a:ext cx="143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Using</a:t>
            </a:r>
            <a:r>
              <a:rPr lang="zh-CN" altLang="en-US" b="1" dirty="0"/>
              <a:t> </a:t>
            </a:r>
            <a:r>
              <a:rPr lang="en-US" altLang="zh-CN" b="1" dirty="0"/>
              <a:t>Our</a:t>
            </a:r>
            <a:r>
              <a:rPr lang="zh-CN" altLang="en-US" b="1" dirty="0"/>
              <a:t> </a:t>
            </a:r>
            <a:endParaRPr lang="en-US" altLang="zh-CN" b="1" dirty="0"/>
          </a:p>
          <a:p>
            <a:r>
              <a:rPr lang="en-US" altLang="zh-CN" b="1" dirty="0"/>
              <a:t>Learned</a:t>
            </a:r>
            <a:r>
              <a:rPr lang="zh-CN" altLang="en-US" b="1" dirty="0"/>
              <a:t> </a:t>
            </a:r>
            <a:r>
              <a:rPr lang="en-US" altLang="zh-CN" b="1" dirty="0"/>
              <a:t>flow</a:t>
            </a:r>
            <a:endParaRPr lang="en-US" b="1" dirty="0"/>
          </a:p>
        </p:txBody>
      </p:sp>
      <p:pic>
        <p:nvPicPr>
          <p:cNvPr id="11" name="HT0008b-1-ours-flow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l="17003" t="7551" r="17603" b="16831"/>
          <a:stretch/>
        </p:blipFill>
        <p:spPr>
          <a:xfrm>
            <a:off x="2452337" y="4239472"/>
            <a:ext cx="2613474" cy="2118004"/>
          </a:xfrm>
          <a:prstGeom prst="rect">
            <a:avLst/>
          </a:prstGeom>
        </p:spPr>
      </p:pic>
      <p:sp>
        <p:nvSpPr>
          <p:cNvPr id="12" name="文本框 5"/>
          <p:cNvSpPr txBox="1"/>
          <p:nvPr/>
        </p:nvSpPr>
        <p:spPr>
          <a:xfrm>
            <a:off x="5915867" y="4975308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28961"/>
      </p:ext>
    </p:extLst>
  </p:cSld>
  <p:clrMapOvr>
    <a:masterClrMapping/>
  </p:clrMapOvr>
  <p:transition spd="slow" advTm="9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Cardiac Region Segmentation from Motion Flow 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92933" y="1690688"/>
            <a:ext cx="11206134" cy="1754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learned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embedding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b="1" dirty="0"/>
              <a:t>one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problem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background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training.</a:t>
            </a:r>
            <a:r>
              <a:rPr lang="zh-CN" altLang="en-US" sz="2000" dirty="0"/>
              <a:t> </a:t>
            </a:r>
            <a:r>
              <a:rPr lang="en-US" altLang="zh-CN" sz="2000" dirty="0"/>
              <a:t>Thus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predicted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embedding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background</a:t>
            </a:r>
            <a:r>
              <a:rPr lang="zh-CN" altLang="en-US" sz="2000" dirty="0"/>
              <a:t> </a:t>
            </a:r>
            <a:r>
              <a:rPr lang="en-US" altLang="zh-CN" sz="2000" dirty="0"/>
              <a:t>region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quite</a:t>
            </a:r>
            <a:r>
              <a:rPr lang="zh-CN" altLang="en-US" sz="2000" dirty="0"/>
              <a:t> </a:t>
            </a:r>
            <a:r>
              <a:rPr lang="en-US" altLang="zh-CN" sz="2000" dirty="0"/>
              <a:t>noisy.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extract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attention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cardiac</a:t>
            </a:r>
            <a:r>
              <a:rPr lang="zh-CN" altLang="en-US" sz="2000" dirty="0"/>
              <a:t> </a:t>
            </a:r>
            <a:r>
              <a:rPr lang="en-US" altLang="zh-CN" sz="2000" dirty="0"/>
              <a:t>motion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subtract</a:t>
            </a:r>
            <a:r>
              <a:rPr lang="zh-CN" altLang="en-US" sz="2000" dirty="0"/>
              <a:t> </a:t>
            </a:r>
            <a:r>
              <a:rPr lang="en-US" altLang="zh-CN" sz="2000" dirty="0"/>
              <a:t>it,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effect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noisy</a:t>
            </a:r>
            <a:r>
              <a:rPr lang="zh-CN" altLang="en-US" sz="2000" dirty="0"/>
              <a:t> </a:t>
            </a:r>
            <a:r>
              <a:rPr lang="en-US" altLang="zh-CN" sz="2000" dirty="0"/>
              <a:t>background.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7" y="3450336"/>
            <a:ext cx="11186160" cy="3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8000">
        <p:cut/>
      </p:transition>
    </mc:Choice>
    <mc:Fallback xmlns="">
      <p:transition advTm="8000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T0008b-1-color-f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762" y="2843499"/>
            <a:ext cx="2490761" cy="2023743"/>
          </a:xfrm>
          <a:prstGeom prst="rect">
            <a:avLst/>
          </a:prstGeom>
        </p:spPr>
      </p:pic>
      <p:pic>
        <p:nvPicPr>
          <p:cNvPr id="5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19" y="2948849"/>
            <a:ext cx="2702300" cy="2195619"/>
          </a:xfrm>
          <a:prstGeom prst="rect">
            <a:avLst/>
          </a:prstGeom>
        </p:spPr>
      </p:pic>
      <p:pic>
        <p:nvPicPr>
          <p:cNvPr id="6" name="HT0008b-1-improv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62960" y="2948849"/>
            <a:ext cx="2702032" cy="2195401"/>
          </a:xfrm>
          <a:prstGeom prst="rect">
            <a:avLst/>
          </a:prstGeom>
        </p:spPr>
      </p:pic>
      <p:sp>
        <p:nvSpPr>
          <p:cNvPr id="7" name="文本框 3"/>
          <p:cNvSpPr txBox="1"/>
          <p:nvPr/>
        </p:nvSpPr>
        <p:spPr>
          <a:xfrm>
            <a:off x="838200" y="2084824"/>
            <a:ext cx="28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Initial</a:t>
            </a:r>
            <a:r>
              <a:rPr lang="zh-CN" altLang="en-US" sz="2400" dirty="0"/>
              <a:t> </a:t>
            </a:r>
            <a:r>
              <a:rPr lang="en-US" altLang="zh-CN" sz="2400" dirty="0"/>
              <a:t>estimated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  <p:sp>
        <p:nvSpPr>
          <p:cNvPr id="11" name="文本框 3"/>
          <p:cNvSpPr txBox="1"/>
          <p:nvPr/>
        </p:nvSpPr>
        <p:spPr>
          <a:xfrm>
            <a:off x="4723719" y="2083573"/>
            <a:ext cx="2738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Aggregated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r>
              <a:rPr lang="zh-CN" altLang="en-US" sz="2400" dirty="0"/>
              <a:t> </a:t>
            </a:r>
            <a:r>
              <a:rPr lang="en-US" altLang="zh-CN" sz="2400" dirty="0"/>
              <a:t>ROI</a:t>
            </a:r>
            <a:endParaRPr lang="en-US" sz="2400" dirty="0"/>
          </a:p>
        </p:txBody>
      </p:sp>
      <p:sp>
        <p:nvSpPr>
          <p:cNvPr id="12" name="文本框 3"/>
          <p:cNvSpPr txBox="1"/>
          <p:nvPr/>
        </p:nvSpPr>
        <p:spPr>
          <a:xfrm>
            <a:off x="8529408" y="2083572"/>
            <a:ext cx="316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Segmented</a:t>
            </a:r>
            <a:r>
              <a:rPr lang="zh-CN" altLang="en-US" sz="2400" dirty="0"/>
              <a:t> </a:t>
            </a:r>
            <a:r>
              <a:rPr lang="en-US" altLang="zh-CN" sz="2400" dirty="0"/>
              <a:t>cardiac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Segmented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Flow</a:t>
            </a:r>
            <a:r>
              <a:rPr lang="zh-CN" altLang="en-US" sz="3200" dirty="0"/>
              <a:t> </a:t>
            </a:r>
            <a:r>
              <a:rPr lang="en-US" altLang="zh-CN" sz="3200" dirty="0"/>
              <a:t>Video</a:t>
            </a:r>
            <a:r>
              <a:rPr lang="zh-CN" altLang="en-US" sz="3200" dirty="0"/>
              <a:t> </a:t>
            </a:r>
            <a:r>
              <a:rPr lang="en-US" altLang="zh-CN" sz="3200" dirty="0"/>
              <a:t>Visualization</a:t>
            </a:r>
            <a:endParaRPr 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04100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4074" y="1848260"/>
            <a:ext cx="28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Initial</a:t>
            </a:r>
            <a:r>
              <a:rPr lang="zh-CN" altLang="en-US" sz="2400" dirty="0"/>
              <a:t> </a:t>
            </a:r>
            <a:r>
              <a:rPr lang="en-US" altLang="zh-CN" sz="2400" dirty="0"/>
              <a:t>estimated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  <p:sp>
        <p:nvSpPr>
          <p:cNvPr id="5" name="文本框 3"/>
          <p:cNvSpPr txBox="1"/>
          <p:nvPr/>
        </p:nvSpPr>
        <p:spPr>
          <a:xfrm>
            <a:off x="4844439" y="1848261"/>
            <a:ext cx="2738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Aggregated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r>
              <a:rPr lang="zh-CN" altLang="en-US" sz="2400" dirty="0"/>
              <a:t> </a:t>
            </a:r>
            <a:r>
              <a:rPr lang="en-US" altLang="zh-CN" sz="2400" dirty="0"/>
              <a:t>ROI</a:t>
            </a:r>
            <a:endParaRPr lang="en-US" sz="2400" dirty="0"/>
          </a:p>
        </p:txBody>
      </p:sp>
      <p:pic>
        <p:nvPicPr>
          <p:cNvPr id="7" name="HT0008b-2-or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4955" y="2724608"/>
            <a:ext cx="2251771" cy="2771411"/>
          </a:xfrm>
          <a:prstGeom prst="rect">
            <a:avLst/>
          </a:prstGeom>
        </p:spPr>
      </p:pic>
      <p:pic>
        <p:nvPicPr>
          <p:cNvPr id="8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09" y="2724608"/>
            <a:ext cx="2159399" cy="2657721"/>
          </a:xfrm>
          <a:prstGeom prst="rect">
            <a:avLst/>
          </a:prstGeom>
        </p:spPr>
      </p:pic>
      <p:pic>
        <p:nvPicPr>
          <p:cNvPr id="9" name="HT0008b-2-color-flow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38997" y="2724608"/>
            <a:ext cx="2159398" cy="265772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Segmented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Flow</a:t>
            </a:r>
            <a:r>
              <a:rPr lang="zh-CN" altLang="en-US" sz="3200" dirty="0"/>
              <a:t> </a:t>
            </a:r>
            <a:r>
              <a:rPr lang="en-US" altLang="zh-CN" sz="2800" dirty="0"/>
              <a:t>Video</a:t>
            </a:r>
            <a:r>
              <a:rPr lang="zh-CN" altLang="en-US" sz="2800" dirty="0"/>
              <a:t> </a:t>
            </a:r>
            <a:r>
              <a:rPr lang="en-US" altLang="zh-CN" sz="2800" dirty="0"/>
              <a:t>Visualization</a:t>
            </a:r>
            <a:endParaRPr 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8534127" y="1848259"/>
            <a:ext cx="316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Segmented</a:t>
            </a:r>
            <a:r>
              <a:rPr lang="zh-CN" altLang="en-US" sz="2400" dirty="0"/>
              <a:t> </a:t>
            </a:r>
            <a:r>
              <a:rPr lang="en-US" altLang="zh-CN" sz="2400" dirty="0"/>
              <a:t>cardiac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54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3EBE-EA4C-4921-9538-FDB99719A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34" y="1317177"/>
            <a:ext cx="10515600" cy="1325563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444F-398A-499A-8C24-C91D47855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124" y="2417296"/>
            <a:ext cx="10515600" cy="4351338"/>
          </a:xfrm>
        </p:spPr>
        <p:txBody>
          <a:bodyPr/>
          <a:lstStyle/>
          <a:p>
            <a:r>
              <a:rPr lang="en-US" dirty="0"/>
              <a:t>Improve motion estimation in </a:t>
            </a:r>
            <a:r>
              <a:rPr lang="en-US" u="sng" dirty="0"/>
              <a:t>Steady-state Free Precession </a:t>
            </a:r>
            <a:r>
              <a:rPr lang="en-US" dirty="0"/>
              <a:t>(SSFP) MRI by leveraging models learned under cross-modality supervision of </a:t>
            </a:r>
            <a:r>
              <a:rPr lang="en-US" u="sng" dirty="0"/>
              <a:t>Displacement Encoding with Simulated </a:t>
            </a:r>
            <a:r>
              <a:rPr lang="en-US" u="sng" dirty="0" err="1"/>
              <a:t>Echos</a:t>
            </a:r>
            <a:r>
              <a:rPr lang="en-US" u="sng" dirty="0"/>
              <a:t> </a:t>
            </a:r>
            <a:r>
              <a:rPr lang="en-US" dirty="0"/>
              <a:t>(DENSE) data</a:t>
            </a:r>
          </a:p>
          <a:p>
            <a:r>
              <a:rPr lang="en-US" dirty="0"/>
              <a:t>Intuition is that feature representations learned from DENSE will support more accurate motion estimation and segmentation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95688"/>
      </p:ext>
    </p:extLst>
  </p:cSld>
  <p:clrMapOvr>
    <a:masterClrMapping/>
  </p:clrMapOvr>
  <p:transition spd="slow" advClick="0" advTm="800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observe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that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quite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few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cardiac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motion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between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frames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significant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small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(&lt;1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pixel)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displacement.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Our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discrete pixel-level matching representation learning </a:t>
            </a:r>
            <a:r>
              <a:rPr lang="en-US" altLang="zh-CN" dirty="0">
                <a:latin typeface="+mj-lt"/>
              </a:rPr>
              <a:t>only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learn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similar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patches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integer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displacement,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which limits more accurate motion inference. </a:t>
            </a:r>
          </a:p>
          <a:p>
            <a:endParaRPr lang="en-US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M</a:t>
            </a:r>
            <a:r>
              <a:rPr lang="en-US" dirty="0">
                <a:latin typeface="+mj-lt"/>
              </a:rPr>
              <a:t>yocardium moves in 3D, but MRI only catches signal in the 2D planes, thus its flow correspondence problem is genuinely difficult to be estimated in the 2D image plane.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future,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will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try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approach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more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3D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domain.</a:t>
            </a:r>
            <a:r>
              <a:rPr lang="zh-CN" altLang="en-US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47262"/>
      </p:ext>
    </p:extLst>
  </p:cSld>
  <p:clrMapOvr>
    <a:masterClrMapping/>
  </p:clrMapOvr>
  <p:transition spd="slow" advTm="8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650"/>
            <a:ext cx="10515600" cy="1325563"/>
          </a:xfrm>
        </p:spPr>
        <p:txBody>
          <a:bodyPr/>
          <a:lstStyle/>
          <a:p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61" y="1303787"/>
            <a:ext cx="9184409" cy="451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76979"/>
      </p:ext>
    </p:extLst>
  </p:cSld>
  <p:clrMapOvr>
    <a:masterClrMapping/>
  </p:clrMapOvr>
  <p:transition spd="med" advClick="0" advTm="8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450" y="1630637"/>
            <a:ext cx="5718860" cy="4351338"/>
          </a:xfrm>
        </p:spPr>
        <p:txBody>
          <a:bodyPr/>
          <a:lstStyle/>
          <a:p>
            <a:r>
              <a:rPr lang="en-US" altLang="zh-CN" sz="2400" dirty="0">
                <a:latin typeface="+mj-lt"/>
              </a:rPr>
              <a:t>Overall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we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present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the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first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learning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based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approach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to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estimate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cardiac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motion.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For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each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individual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step:</a:t>
            </a:r>
          </a:p>
          <a:p>
            <a:pPr lvl="1"/>
            <a:r>
              <a:rPr lang="en-US" altLang="zh-CN" sz="2000" dirty="0">
                <a:latin typeface="+mj-lt"/>
              </a:rPr>
              <a:t>We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present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solution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to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register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SSFP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modality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with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DENSE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modality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data.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To </a:t>
            </a:r>
            <a:r>
              <a:rPr lang="en-US" altLang="zh-CN" sz="2000" dirty="0">
                <a:latin typeface="+mj-lt"/>
              </a:rPr>
              <a:t>overcome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sparse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supervision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from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limited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samples</a:t>
            </a:r>
            <a:r>
              <a:rPr lang="en-US" sz="2000" dirty="0">
                <a:latin typeface="+mj-lt"/>
              </a:rPr>
              <a:t>, we present a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feature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learning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scheme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and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dense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association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algorithm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which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makes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learning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process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feasible.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We present an </a:t>
            </a:r>
            <a:r>
              <a:rPr lang="en-US" altLang="zh-CN" sz="2000" dirty="0">
                <a:latin typeface="+mj-lt"/>
              </a:rPr>
              <a:t>manual-free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approach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to </a:t>
            </a:r>
            <a:r>
              <a:rPr lang="en-US" altLang="zh-CN" sz="2000" dirty="0">
                <a:latin typeface="+mj-lt"/>
              </a:rPr>
              <a:t>segment</a:t>
            </a:r>
            <a:r>
              <a:rPr 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cardiac region by bootstrapping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attention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from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cardiac motion representation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we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learned.</a:t>
            </a:r>
          </a:p>
          <a:p>
            <a:endParaRPr lang="en-US" altLang="zh-CN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5" name="HT0007b-3D-DEN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21116" y="1274050"/>
            <a:ext cx="1679316" cy="1077278"/>
          </a:xfrm>
          <a:prstGeom prst="rect">
            <a:avLst/>
          </a:prstGeom>
        </p:spPr>
      </p:pic>
      <p:pic>
        <p:nvPicPr>
          <p:cNvPr id="6" name="HT0007b-3D-SSF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23089" y="365125"/>
            <a:ext cx="1473305" cy="945122"/>
          </a:xfrm>
          <a:prstGeom prst="rect">
            <a:avLst/>
          </a:prstGeom>
        </p:spPr>
      </p:pic>
      <p:pic>
        <p:nvPicPr>
          <p:cNvPr id="9" name="HT0007b-3D-combine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02567" y="918171"/>
            <a:ext cx="1594481" cy="1022856"/>
          </a:xfrm>
          <a:prstGeom prst="rect">
            <a:avLst/>
          </a:prstGeom>
        </p:spPr>
      </p:pic>
      <p:pic>
        <p:nvPicPr>
          <p:cNvPr id="11" name="HT0007b-1-dense-cmp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62636" y="443704"/>
            <a:ext cx="975207" cy="677961"/>
          </a:xfrm>
          <a:prstGeom prst="rect">
            <a:avLst/>
          </a:prstGeom>
        </p:spPr>
      </p:pic>
      <p:pic>
        <p:nvPicPr>
          <p:cNvPr id="12" name="HT0007b-9-dense-cmp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262636" y="1281421"/>
            <a:ext cx="975207" cy="102697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9672140" y="1143987"/>
            <a:ext cx="321151" cy="2737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900800" y="2816363"/>
            <a:ext cx="5160303" cy="1956899"/>
            <a:chOff x="7039937" y="3075615"/>
            <a:chExt cx="4307439" cy="2514932"/>
          </a:xfrm>
        </p:grpSpPr>
        <p:sp>
          <p:nvSpPr>
            <p:cNvPr id="15" name="Cube 14"/>
            <p:cNvSpPr/>
            <p:nvPr/>
          </p:nvSpPr>
          <p:spPr>
            <a:xfrm>
              <a:off x="7375862" y="3075615"/>
              <a:ext cx="444483" cy="847516"/>
            </a:xfrm>
            <a:prstGeom prst="cube">
              <a:avLst>
                <a:gd name="adj" fmla="val 5450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7375862" y="4287020"/>
              <a:ext cx="444483" cy="847516"/>
            </a:xfrm>
            <a:prstGeom prst="cube">
              <a:avLst>
                <a:gd name="adj" fmla="val 5450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/>
            <p:cNvSpPr/>
            <p:nvPr/>
          </p:nvSpPr>
          <p:spPr>
            <a:xfrm rot="5400000">
              <a:off x="8395948" y="2967253"/>
              <a:ext cx="546273" cy="106160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apezoid 17"/>
            <p:cNvSpPr/>
            <p:nvPr/>
          </p:nvSpPr>
          <p:spPr>
            <a:xfrm rot="5400000">
              <a:off x="8407214" y="4029356"/>
              <a:ext cx="546273" cy="106160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-Down Arrow 18"/>
            <p:cNvSpPr/>
            <p:nvPr/>
          </p:nvSpPr>
          <p:spPr>
            <a:xfrm>
              <a:off x="8588986" y="3825079"/>
              <a:ext cx="206808" cy="408053"/>
            </a:xfrm>
            <a:prstGeom prst="upDown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88713" y="3910213"/>
              <a:ext cx="1168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Shared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Weights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9517824" y="3443319"/>
              <a:ext cx="600917" cy="207449"/>
            </a:xfrm>
            <a:prstGeom prst="cube">
              <a:avLst>
                <a:gd name="adj" fmla="val 3392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9517823" y="4498464"/>
              <a:ext cx="600917" cy="207449"/>
            </a:xfrm>
            <a:prstGeom prst="cube">
              <a:avLst>
                <a:gd name="adj" fmla="val 3392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10185975" y="3553395"/>
              <a:ext cx="147917" cy="951420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333892" y="3799421"/>
              <a:ext cx="1013484" cy="35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Contrastive</a:t>
              </a:r>
              <a:r>
                <a:rPr lang="zh-CN" altLang="en-US" sz="1200" dirty="0">
                  <a:latin typeface="+mj-lt"/>
                </a:rPr>
                <a:t>  </a:t>
              </a:r>
              <a:r>
                <a:rPr lang="en-US" altLang="zh-CN" sz="1200" dirty="0">
                  <a:latin typeface="+mj-lt"/>
                </a:rPr>
                <a:t>Loss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39937" y="5313548"/>
              <a:ext cx="1326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Extracted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Patches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41163" y="4852433"/>
              <a:ext cx="1679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Feature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Vectors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27336" y="5178983"/>
            <a:ext cx="4962790" cy="791923"/>
            <a:chOff x="6751553" y="5113164"/>
            <a:chExt cx="4962790" cy="79192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035" y="5113164"/>
              <a:ext cx="944726" cy="76759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6703" y="5137317"/>
              <a:ext cx="944213" cy="767173"/>
            </a:xfrm>
            <a:prstGeom prst="rect">
              <a:avLst/>
            </a:prstGeom>
          </p:spPr>
        </p:pic>
        <p:sp>
          <p:nvSpPr>
            <p:cNvPr id="32" name="Right Arrow 31"/>
            <p:cNvSpPr/>
            <p:nvPr/>
          </p:nvSpPr>
          <p:spPr>
            <a:xfrm>
              <a:off x="7810010" y="5382040"/>
              <a:ext cx="134197" cy="276676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9669" y="5113164"/>
              <a:ext cx="974674" cy="79192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553" y="5125330"/>
              <a:ext cx="944726" cy="767590"/>
            </a:xfrm>
            <a:prstGeom prst="rect">
              <a:avLst/>
            </a:prstGeom>
          </p:spPr>
        </p:pic>
        <p:sp>
          <p:nvSpPr>
            <p:cNvPr id="35" name="Right Arrow 34"/>
            <p:cNvSpPr/>
            <p:nvPr/>
          </p:nvSpPr>
          <p:spPr>
            <a:xfrm>
              <a:off x="9106791" y="5382040"/>
              <a:ext cx="134197" cy="276676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10456590" y="5382040"/>
              <a:ext cx="134197" cy="276676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4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split orient="vert"/>
      </p:transition>
    </mc:Choice>
    <mc:Fallback xmlns=""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141" y="1801090"/>
            <a:ext cx="10515600" cy="2424547"/>
          </a:xfrm>
        </p:spPr>
        <p:txBody>
          <a:bodyPr>
            <a:normAutofit/>
          </a:bodyPr>
          <a:lstStyle/>
          <a:p>
            <a:r>
              <a:rPr lang="en-US" dirty="0"/>
              <a:t>Spatial-temporal registration for SSFP and DENSE </a:t>
            </a:r>
          </a:p>
        </p:txBody>
      </p:sp>
    </p:spTree>
    <p:extLst>
      <p:ext uri="{BB962C8B-B14F-4D97-AF65-F5344CB8AC3E}">
        <p14:creationId xmlns:p14="http://schemas.microsoft.com/office/powerpoint/2010/main" val="379302046"/>
      </p:ext>
    </p:extLst>
  </p:cSld>
  <p:clrMapOvr>
    <a:masterClrMapping/>
  </p:clrMapOvr>
  <p:transition spd="slow" advTm="3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T0007b-3D-SSFP-contou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01104" y="1903531"/>
            <a:ext cx="4572626" cy="3428490"/>
          </a:xfrm>
          <a:prstGeom prst="rect">
            <a:avLst/>
          </a:prstGeom>
        </p:spPr>
      </p:pic>
      <p:pic>
        <p:nvPicPr>
          <p:cNvPr id="5" name="HT0007b-3D-DENSE-contou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2818" y="2319168"/>
            <a:ext cx="4018285" cy="3012853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5725691" y="1615545"/>
            <a:ext cx="3338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SSFP contour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algn="ctr"/>
            <a:r>
              <a:rPr lang="en-US" altLang="zh-CN" sz="2000" dirty="0"/>
              <a:t>(annotate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frame)</a:t>
            </a:r>
            <a:endParaRPr lang="en-US" sz="2000" dirty="0"/>
          </a:p>
        </p:txBody>
      </p:sp>
      <p:sp>
        <p:nvSpPr>
          <p:cNvPr id="7" name="文本框 7"/>
          <p:cNvSpPr txBox="1"/>
          <p:nvPr/>
        </p:nvSpPr>
        <p:spPr>
          <a:xfrm>
            <a:off x="1388751" y="1611642"/>
            <a:ext cx="3061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DENSE</a:t>
            </a:r>
            <a:r>
              <a:rPr lang="zh-CN" altLang="en-US" sz="2000" dirty="0"/>
              <a:t> </a:t>
            </a:r>
            <a:r>
              <a:rPr lang="en-US" altLang="zh-CN" sz="2000" dirty="0"/>
              <a:t>contours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algn="ctr"/>
            <a:r>
              <a:rPr lang="en-US" altLang="zh-CN" sz="2000" dirty="0"/>
              <a:t>(annotate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entire</a:t>
            </a:r>
            <a:r>
              <a:rPr lang="zh-CN" altLang="en-US" sz="2000" dirty="0"/>
              <a:t> </a:t>
            </a:r>
            <a:r>
              <a:rPr lang="en-US" altLang="zh-CN" sz="2000" dirty="0"/>
              <a:t>cycle)</a:t>
            </a:r>
            <a:endParaRPr lang="en-US" sz="2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80109"/>
            <a:ext cx="10515600" cy="9599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/>
              <a:t>3D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Contours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annotated</a:t>
            </a:r>
            <a:r>
              <a:rPr lang="zh-CN" altLang="en-US" sz="3200" dirty="0"/>
              <a:t> </a:t>
            </a:r>
            <a:r>
              <a:rPr lang="en-US" altLang="zh-CN" sz="3200" dirty="0"/>
              <a:t>2D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images</a:t>
            </a:r>
            <a:endParaRPr lang="en-US" sz="3200" dirty="0"/>
          </a:p>
        </p:txBody>
      </p:sp>
      <p:pic>
        <p:nvPicPr>
          <p:cNvPr id="10" name="HT0007b-1-gt-contou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816431" y="1863309"/>
            <a:ext cx="1928201" cy="1566663"/>
          </a:xfrm>
          <a:prstGeom prst="rect">
            <a:avLst/>
          </a:prstGeom>
        </p:spPr>
      </p:pic>
      <p:pic>
        <p:nvPicPr>
          <p:cNvPr id="11" name="HT0007b-9-gt-contou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930141" y="3455531"/>
            <a:ext cx="1700779" cy="2093266"/>
          </a:xfrm>
          <a:prstGeom prst="rect">
            <a:avLst/>
          </a:prstGeom>
        </p:spPr>
      </p:pic>
      <p:sp>
        <p:nvSpPr>
          <p:cNvPr id="12" name="文本框 7"/>
          <p:cNvSpPr txBox="1"/>
          <p:nvPr/>
        </p:nvSpPr>
        <p:spPr>
          <a:xfrm>
            <a:off x="9275606" y="1332401"/>
            <a:ext cx="3009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SSFP</a:t>
            </a:r>
            <a:r>
              <a:rPr lang="zh-CN" altLang="en-US" sz="1600" dirty="0"/>
              <a:t> </a:t>
            </a:r>
            <a:r>
              <a:rPr lang="en-US" altLang="zh-CN" sz="1600" dirty="0"/>
              <a:t>2D</a:t>
            </a:r>
            <a:r>
              <a:rPr lang="zh-CN" altLang="en-US" sz="1600" dirty="0"/>
              <a:t> </a:t>
            </a:r>
            <a:r>
              <a:rPr lang="en-US" altLang="zh-CN" sz="1600" dirty="0"/>
              <a:t>annotations</a:t>
            </a:r>
            <a:endParaRPr lang="en-US" sz="1600" dirty="0"/>
          </a:p>
        </p:txBody>
      </p:sp>
      <p:sp>
        <p:nvSpPr>
          <p:cNvPr id="13" name="文本框 7"/>
          <p:cNvSpPr txBox="1"/>
          <p:nvPr/>
        </p:nvSpPr>
        <p:spPr>
          <a:xfrm>
            <a:off x="882818" y="5755291"/>
            <a:ext cx="9339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Annotations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frame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sufficient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us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solve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rigid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modalities</a:t>
            </a:r>
            <a:r>
              <a:rPr lang="zh-CN" altLang="en-US" sz="2000" dirty="0"/>
              <a:t> </a:t>
            </a:r>
            <a:r>
              <a:rPr lang="en-US" altLang="zh-CN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3692433"/>
      </p:ext>
    </p:extLst>
  </p:cSld>
  <p:clrMapOvr>
    <a:masterClrMapping/>
  </p:clrMapOvr>
  <p:transition spd="slow" advTm="8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Construct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surface</a:t>
            </a:r>
            <a:r>
              <a:rPr lang="zh-CN" altLang="en-US" sz="3200" dirty="0"/>
              <a:t> </a:t>
            </a:r>
            <a:r>
              <a:rPr lang="en-US" altLang="zh-CN" sz="3200" dirty="0"/>
              <a:t>mesh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contours</a:t>
            </a:r>
            <a:endParaRPr lang="en-US" sz="3200" dirty="0"/>
          </a:p>
        </p:txBody>
      </p:sp>
      <p:pic>
        <p:nvPicPr>
          <p:cNvPr id="4" name="HT0007b-3D-DEN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9622" y="1720175"/>
            <a:ext cx="5557838" cy="4167188"/>
          </a:xfrm>
          <a:prstGeom prst="rect">
            <a:avLst/>
          </a:prstGeom>
        </p:spPr>
      </p:pic>
      <p:pic>
        <p:nvPicPr>
          <p:cNvPr id="5" name="HT0007b-3D-SSF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720176"/>
            <a:ext cx="5557837" cy="4167187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1563869" y="1566402"/>
            <a:ext cx="3625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DENSE</a:t>
            </a:r>
            <a:r>
              <a:rPr lang="zh-CN" altLang="en-US" sz="2400" dirty="0"/>
              <a:t> </a:t>
            </a:r>
            <a:r>
              <a:rPr lang="en-US" altLang="zh-CN" sz="2400" dirty="0"/>
              <a:t>contours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(annotate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entire</a:t>
            </a:r>
            <a:r>
              <a:rPr lang="zh-CN" altLang="en-US" sz="2400" dirty="0"/>
              <a:t> </a:t>
            </a:r>
            <a:r>
              <a:rPr lang="en-US" altLang="zh-CN" sz="2400" dirty="0"/>
              <a:t>cycle)</a:t>
            </a:r>
            <a:endParaRPr lang="en-US" sz="2400" dirty="0"/>
          </a:p>
        </p:txBody>
      </p:sp>
      <p:sp>
        <p:nvSpPr>
          <p:cNvPr id="7" name="文本框 7"/>
          <p:cNvSpPr txBox="1"/>
          <p:nvPr/>
        </p:nvSpPr>
        <p:spPr>
          <a:xfrm>
            <a:off x="6618920" y="1566401"/>
            <a:ext cx="3957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SSFP contour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(annotate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frame)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673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T0007b-3D-combined-unr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599" y="1381600"/>
            <a:ext cx="5557838" cy="4167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893" y="1532020"/>
            <a:ext cx="3582002" cy="380182"/>
          </a:xfrm>
        </p:spPr>
        <p:txBody>
          <a:bodyPr>
            <a:normAutofit/>
          </a:bodyPr>
          <a:lstStyle/>
          <a:p>
            <a:pPr algn="ctr"/>
            <a:r>
              <a:rPr lang="en-US" altLang="zh-CN" sz="2000" dirty="0"/>
              <a:t>Before</a:t>
            </a:r>
            <a:r>
              <a:rPr lang="zh-CN" altLang="en-US" sz="2000" dirty="0"/>
              <a:t> </a:t>
            </a:r>
            <a:r>
              <a:rPr lang="en-US" altLang="zh-CN" sz="2000" dirty="0"/>
              <a:t>registration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599" y="2064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surfaces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SSFP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DENSE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same</a:t>
            </a:r>
            <a:r>
              <a:rPr lang="zh-CN" altLang="en-US" sz="3200" dirty="0"/>
              <a:t> </a:t>
            </a:r>
            <a:r>
              <a:rPr lang="en-US" altLang="zh-CN" sz="3200" dirty="0"/>
              <a:t>coordinate</a:t>
            </a:r>
            <a:endParaRPr lang="en-US" sz="3200" dirty="0"/>
          </a:p>
        </p:txBody>
      </p:sp>
      <p:pic>
        <p:nvPicPr>
          <p:cNvPr id="8" name="HT0007b-3D-combin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25547" y="1381600"/>
            <a:ext cx="5557838" cy="416718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48399" y="1456810"/>
            <a:ext cx="4934986" cy="530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spatial-temporal</a:t>
            </a:r>
            <a:r>
              <a:rPr lang="zh-CN" altLang="en-US" sz="2000" dirty="0"/>
              <a:t> </a:t>
            </a:r>
            <a:r>
              <a:rPr lang="en-US" altLang="zh-CN" sz="2000" dirty="0"/>
              <a:t>registration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316727" y="5819249"/>
            <a:ext cx="495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Surface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constructed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from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DENSE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Surface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constructed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SSFP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7198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345" y="480182"/>
            <a:ext cx="10515600" cy="17021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One</a:t>
            </a:r>
            <a:r>
              <a:rPr lang="zh-CN" altLang="en-US" sz="3200" dirty="0"/>
              <a:t> </a:t>
            </a:r>
            <a:r>
              <a:rPr lang="en-US" altLang="zh-CN" sz="3200" dirty="0"/>
              <a:t>Example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Projected</a:t>
            </a:r>
            <a:r>
              <a:rPr lang="zh-CN" altLang="en-US" sz="3200" dirty="0"/>
              <a:t> </a:t>
            </a:r>
            <a:r>
              <a:rPr lang="en-US" altLang="zh-CN" sz="3200" dirty="0"/>
              <a:t>Correspondences</a:t>
            </a:r>
            <a:br>
              <a:rPr lang="en-US" altLang="zh-CN" sz="3200" dirty="0"/>
            </a:b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Projected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DENSE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contours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are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used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ground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truth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correspondence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flow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training.</a:t>
            </a:r>
            <a:endParaRPr lang="en-US" sz="2700" dirty="0"/>
          </a:p>
        </p:txBody>
      </p:sp>
      <p:sp>
        <p:nvSpPr>
          <p:cNvPr id="4" name="文本框 10"/>
          <p:cNvSpPr txBox="1"/>
          <p:nvPr/>
        </p:nvSpPr>
        <p:spPr>
          <a:xfrm>
            <a:off x="4785757" y="2441775"/>
            <a:ext cx="2467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Project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registered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DENSE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into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SSFP</a:t>
            </a:r>
          </a:p>
        </p:txBody>
      </p:sp>
      <p:sp>
        <p:nvSpPr>
          <p:cNvPr id="5" name="文本框 11"/>
          <p:cNvSpPr txBox="1"/>
          <p:nvPr/>
        </p:nvSpPr>
        <p:spPr>
          <a:xfrm>
            <a:off x="8553000" y="2508519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Overlay</a:t>
            </a:r>
          </a:p>
          <a:p>
            <a:pPr algn="ctr"/>
            <a:r>
              <a:rPr lang="en-US" sz="2400" dirty="0">
                <a:latin typeface="+mj-lt"/>
              </a:rPr>
              <a:t>Comparison</a:t>
            </a:r>
          </a:p>
        </p:txBody>
      </p:sp>
      <p:sp>
        <p:nvSpPr>
          <p:cNvPr id="6" name="文本框 10"/>
          <p:cNvSpPr txBox="1"/>
          <p:nvPr/>
        </p:nvSpPr>
        <p:spPr>
          <a:xfrm>
            <a:off x="1360391" y="2456476"/>
            <a:ext cx="266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Annotated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Contour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pPr algn="ctr"/>
            <a:r>
              <a:rPr lang="en-US" altLang="zh-CN" sz="2400" dirty="0">
                <a:latin typeface="+mj-lt"/>
              </a:rPr>
              <a:t>in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SSFP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(yellow)</a:t>
            </a:r>
          </a:p>
        </p:txBody>
      </p:sp>
      <p:pic>
        <p:nvPicPr>
          <p:cNvPr id="7" name="HT0007b-1-gt-contou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1613" y="3561604"/>
            <a:ext cx="2778222" cy="2257305"/>
          </a:xfrm>
          <a:prstGeom prst="rect">
            <a:avLst/>
          </a:prstGeom>
        </p:spPr>
      </p:pic>
      <p:pic>
        <p:nvPicPr>
          <p:cNvPr id="8" name="HT0007b-1-dense-contou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30254" y="3561605"/>
            <a:ext cx="2778220" cy="2257304"/>
          </a:xfrm>
          <a:prstGeom prst="rect">
            <a:avLst/>
          </a:prstGeom>
        </p:spPr>
      </p:pic>
      <p:pic>
        <p:nvPicPr>
          <p:cNvPr id="9" name="HT0007b-1-dense-cmp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8298" y="3561603"/>
            <a:ext cx="2771373" cy="22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6000">
        <p:cut/>
      </p:transition>
    </mc:Choice>
    <mc:Fallback xmlns="">
      <p:transition advTm="6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11149</TotalTime>
  <Words>1000</Words>
  <Application>Microsoft Office PowerPoint</Application>
  <PresentationFormat>宽屏</PresentationFormat>
  <Paragraphs>129</Paragraphs>
  <Slides>20</Slides>
  <Notes>0</Notes>
  <HiddenSlides>0</HiddenSlides>
  <MMClips>27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NimbusRomNo9L</vt:lpstr>
      <vt:lpstr>DengXian</vt:lpstr>
      <vt:lpstr>DengXian Light</vt:lpstr>
      <vt:lpstr>Arial</vt:lpstr>
      <vt:lpstr>Calibri</vt:lpstr>
      <vt:lpstr>Calibri Light</vt:lpstr>
      <vt:lpstr>Cambria Math</vt:lpstr>
      <vt:lpstr>Office Theme</vt:lpstr>
      <vt:lpstr>Cross-modality Training to Learn Cardiac Motion Flow in Steady-state Free Precession MRI </vt:lpstr>
      <vt:lpstr>Goal</vt:lpstr>
      <vt:lpstr>Overall Workflow</vt:lpstr>
      <vt:lpstr>Major Contributions</vt:lpstr>
      <vt:lpstr>Spatial-temporal registration for SSFP and DENSE </vt:lpstr>
      <vt:lpstr>PowerPoint 演示文稿</vt:lpstr>
      <vt:lpstr>Construct the surface mesh from contours</vt:lpstr>
      <vt:lpstr>Before registration</vt:lpstr>
      <vt:lpstr>One Example of Projected Correspondences Projected DENSE contours are used as ground truth correspondence for flow training.</vt:lpstr>
      <vt:lpstr>Learn feature embedding in SSFP with DENSE correspondence </vt:lpstr>
      <vt:lpstr>Challenges in learning correspondence</vt:lpstr>
      <vt:lpstr>Two-stage approach to solve correspondence</vt:lpstr>
      <vt:lpstr>Training stage</vt:lpstr>
      <vt:lpstr>Inference stage</vt:lpstr>
      <vt:lpstr>Quantitative evaluation</vt:lpstr>
      <vt:lpstr>Flow Vector Visualization Comparison  Ground truth extracted from projected contour correspondence</vt:lpstr>
      <vt:lpstr>Cardiac Region Segmentation from Motion Flow </vt:lpstr>
      <vt:lpstr>Segmented Cardiac Flow Video Visualization</vt:lpstr>
      <vt:lpstr>Segmented Cardiac Flow Video Visualization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Lv, Zhaoyang</dc:creator>
  <cp:lastModifiedBy>Haoye CAI</cp:lastModifiedBy>
  <cp:revision>99</cp:revision>
  <dcterms:created xsi:type="dcterms:W3CDTF">2017-05-12T12:26:03Z</dcterms:created>
  <dcterms:modified xsi:type="dcterms:W3CDTF">2017-12-13T05:32:57Z</dcterms:modified>
</cp:coreProperties>
</file>